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9" r:id="rId4"/>
    <p:sldId id="260" r:id="rId5"/>
    <p:sldId id="261" r:id="rId6"/>
    <p:sldId id="267" r:id="rId7"/>
    <p:sldId id="269" r:id="rId8"/>
    <p:sldId id="268" r:id="rId9"/>
    <p:sldId id="264" r:id="rId10"/>
    <p:sldId id="265" r:id="rId11"/>
    <p:sldId id="266" r:id="rId12"/>
    <p:sldId id="26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7/1/2025</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7/1/2025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7/1/2025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7/1/2025</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llustration design of ppt template front page Stock Photo - Alamy">
            <a:extLst>
              <a:ext uri="{FF2B5EF4-FFF2-40B4-BE49-F238E27FC236}">
                <a16:creationId xmlns:a16="http://schemas.microsoft.com/office/drawing/2014/main" id="{B20B3CC2-59D6-A4B3-4CBE-29977BF45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0176"/>
          <a:stretch>
            <a:fillRect/>
          </a:stretch>
        </p:blipFill>
        <p:spPr bwMode="auto">
          <a:xfrm>
            <a:off x="870204" y="971575"/>
            <a:ext cx="10451592" cy="5111496"/>
          </a:xfrm>
          <a:prstGeom prst="rect">
            <a:avLst/>
          </a:prstGeom>
          <a:noFill/>
          <a:ln w="31750" cap="sq">
            <a:noFill/>
            <a:miter lim="800000"/>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89F822-AD75-644A-E63F-754C86E99747}"/>
              </a:ext>
            </a:extLst>
          </p:cNvPr>
          <p:cNvSpPr txBox="1"/>
          <p:nvPr/>
        </p:nvSpPr>
        <p:spPr>
          <a:xfrm>
            <a:off x="3392129" y="4239850"/>
            <a:ext cx="6115664" cy="461665"/>
          </a:xfrm>
          <a:prstGeom prst="rect">
            <a:avLst/>
          </a:prstGeom>
          <a:noFill/>
        </p:spPr>
        <p:txBody>
          <a:bodyPr wrap="square">
            <a:spAutoFit/>
          </a:bodyPr>
          <a:lstStyle/>
          <a:p>
            <a:r>
              <a:rPr lang="en-IN" sz="2400" dirty="0">
                <a:solidFill>
                  <a:srgbClr val="00B050"/>
                </a:solidFill>
                <a:latin typeface="Amasis MT Pro Black" panose="02040A04050005020304" pitchFamily="18" charset="0"/>
              </a:rPr>
              <a:t>Project Title: Expense Tracker App</a:t>
            </a:r>
          </a:p>
        </p:txBody>
      </p:sp>
    </p:spTree>
    <p:extLst>
      <p:ext uri="{BB962C8B-B14F-4D97-AF65-F5344CB8AC3E}">
        <p14:creationId xmlns:p14="http://schemas.microsoft.com/office/powerpoint/2010/main" val="43135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12036-8886-2314-DB46-DDC3D65A3F51}"/>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1E161FA-F18E-3CA6-B5B7-0741DE4C767F}"/>
              </a:ext>
            </a:extLst>
          </p:cNvPr>
          <p:cNvPicPr>
            <a:picLocks noChangeAspect="1"/>
          </p:cNvPicPr>
          <p:nvPr/>
        </p:nvPicPr>
        <p:blipFill>
          <a:blip r:embed="rId2"/>
          <a:stretch>
            <a:fillRect/>
          </a:stretch>
        </p:blipFill>
        <p:spPr>
          <a:xfrm>
            <a:off x="3603212" y="1097770"/>
            <a:ext cx="4636437" cy="485085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78306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8C631-8F60-495C-B8F8-78924D52F14E}"/>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97FD0C70-10B9-76C9-95B6-E58829E9F4DE}"/>
              </a:ext>
            </a:extLst>
          </p:cNvPr>
          <p:cNvPicPr>
            <a:picLocks noChangeAspect="1"/>
          </p:cNvPicPr>
          <p:nvPr/>
        </p:nvPicPr>
        <p:blipFill>
          <a:blip r:embed="rId2"/>
          <a:stretch>
            <a:fillRect/>
          </a:stretch>
        </p:blipFill>
        <p:spPr>
          <a:xfrm>
            <a:off x="2566932" y="660538"/>
            <a:ext cx="6396198" cy="5536923"/>
          </a:xfrm>
          <a:prstGeom prst="rect">
            <a:avLst/>
          </a:prstGeom>
        </p:spPr>
      </p:pic>
      <p:sp>
        <p:nvSpPr>
          <p:cNvPr id="4" name="TextBox 3">
            <a:extLst>
              <a:ext uri="{FF2B5EF4-FFF2-40B4-BE49-F238E27FC236}">
                <a16:creationId xmlns:a16="http://schemas.microsoft.com/office/drawing/2014/main" id="{47C72A9E-21B4-7EA2-A213-6BA8EC359BE3}"/>
              </a:ext>
            </a:extLst>
          </p:cNvPr>
          <p:cNvSpPr txBox="1"/>
          <p:nvPr/>
        </p:nvSpPr>
        <p:spPr>
          <a:xfrm>
            <a:off x="639095" y="1258529"/>
            <a:ext cx="2458066" cy="923330"/>
          </a:xfrm>
          <a:prstGeom prst="rect">
            <a:avLst/>
          </a:prstGeom>
          <a:noFill/>
        </p:spPr>
        <p:txBody>
          <a:bodyPr wrap="square" rtlCol="0">
            <a:spAutoFit/>
          </a:bodyPr>
          <a:lstStyle/>
          <a:p>
            <a:r>
              <a:rPr lang="en-IN" b="1" dirty="0">
                <a:solidFill>
                  <a:srgbClr val="FF0000"/>
                </a:solidFill>
                <a:latin typeface="Amasis MT Pro Medium" panose="02040604050005020304" pitchFamily="18" charset="0"/>
              </a:rPr>
              <a:t>Output </a:t>
            </a:r>
            <a:r>
              <a:rPr lang="en-IN" b="1" dirty="0" err="1">
                <a:solidFill>
                  <a:srgbClr val="FF0000"/>
                </a:solidFill>
                <a:latin typeface="Amasis MT Pro Medium" panose="02040604050005020304" pitchFamily="18" charset="0"/>
              </a:rPr>
              <a:t>withVisualization</a:t>
            </a:r>
            <a:r>
              <a:rPr lang="en-IN" b="1" dirty="0">
                <a:solidFill>
                  <a:srgbClr val="FF0000"/>
                </a:solidFill>
                <a:latin typeface="Amasis MT Pro Medium" panose="02040604050005020304" pitchFamily="18" charset="0"/>
              </a:rPr>
              <a:t> </a:t>
            </a:r>
          </a:p>
          <a:p>
            <a:endParaRPr lang="en-IN" dirty="0">
              <a:solidFill>
                <a:srgbClr val="FF0000"/>
              </a:solidFill>
              <a:latin typeface="Amasis MT Pro Medium" panose="02040604050005020304" pitchFamily="18" charset="0"/>
            </a:endParaRPr>
          </a:p>
        </p:txBody>
      </p:sp>
    </p:spTree>
    <p:extLst>
      <p:ext uri="{BB962C8B-B14F-4D97-AF65-F5344CB8AC3E}">
        <p14:creationId xmlns:p14="http://schemas.microsoft.com/office/powerpoint/2010/main" val="1292972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2A1DC-7753-EB50-AADD-69914C720A52}"/>
            </a:ext>
          </a:extLst>
        </p:cNvPr>
        <p:cNvGrpSpPr/>
        <p:nvPr/>
      </p:nvGrpSpPr>
      <p:grpSpPr>
        <a:xfrm>
          <a:off x="0" y="0"/>
          <a:ext cx="0" cy="0"/>
          <a:chOff x="0" y="0"/>
          <a:chExt cx="0" cy="0"/>
        </a:xfrm>
      </p:grpSpPr>
      <p:pic>
        <p:nvPicPr>
          <p:cNvPr id="2" name="Picture 2" descr="Page 14 - Free and customizable thank you templates">
            <a:extLst>
              <a:ext uri="{FF2B5EF4-FFF2-40B4-BE49-F238E27FC236}">
                <a16:creationId xmlns:a16="http://schemas.microsoft.com/office/drawing/2014/main" id="{381D3AFE-4CE5-0348-37CF-3FB7536FA9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799" r="1" b="12995"/>
          <a:stretch>
            <a:fillRect/>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8FE80C-D656-CC23-629E-ED9816A5CAA9}"/>
              </a:ext>
            </a:extLst>
          </p:cNvPr>
          <p:cNvSpPr txBox="1"/>
          <p:nvPr/>
        </p:nvSpPr>
        <p:spPr>
          <a:xfrm>
            <a:off x="643467" y="5675924"/>
            <a:ext cx="4250080" cy="1077218"/>
          </a:xfrm>
          <a:prstGeom prst="rect">
            <a:avLst/>
          </a:prstGeom>
          <a:noFill/>
        </p:spPr>
        <p:txBody>
          <a:bodyPr wrap="square" rtlCol="0">
            <a:spAutoFit/>
          </a:bodyPr>
          <a:lstStyle/>
          <a:p>
            <a:r>
              <a:rPr lang="en-US" sz="1600" dirty="0">
                <a:solidFill>
                  <a:srgbClr val="7030A0"/>
                </a:solidFill>
                <a:latin typeface="Amasis MT Pro Black" panose="02040A04050005020304" pitchFamily="18" charset="0"/>
              </a:rPr>
              <a:t>SUBMITTED BY:  JATIN KUMAR</a:t>
            </a:r>
          </a:p>
          <a:p>
            <a:endParaRPr lang="en-US" sz="1600" dirty="0">
              <a:solidFill>
                <a:srgbClr val="7030A0"/>
              </a:solidFill>
              <a:latin typeface="Amasis MT Pro Black" panose="02040A04050005020304" pitchFamily="18" charset="0"/>
            </a:endParaRPr>
          </a:p>
          <a:p>
            <a:r>
              <a:rPr lang="en-IN" sz="1600" dirty="0">
                <a:solidFill>
                  <a:srgbClr val="7030A0"/>
                </a:solidFill>
                <a:latin typeface="Amasis MT Pro Black" panose="02040A04050005020304" pitchFamily="18" charset="0"/>
              </a:rPr>
              <a:t> </a:t>
            </a:r>
            <a:endParaRPr lang="en-US" sz="1600" dirty="0">
              <a:solidFill>
                <a:srgbClr val="7030A0"/>
              </a:solidFill>
              <a:latin typeface="Amasis MT Pro Black" panose="02040A04050005020304" pitchFamily="18" charset="0"/>
            </a:endParaRPr>
          </a:p>
          <a:p>
            <a:endParaRPr lang="en-IN" sz="1600" dirty="0">
              <a:latin typeface="Amasis MT Pro Black" panose="02040A04050005020304" pitchFamily="18" charset="0"/>
            </a:endParaRPr>
          </a:p>
        </p:txBody>
      </p:sp>
      <p:sp>
        <p:nvSpPr>
          <p:cNvPr id="4" name="TextBox 3">
            <a:extLst>
              <a:ext uri="{FF2B5EF4-FFF2-40B4-BE49-F238E27FC236}">
                <a16:creationId xmlns:a16="http://schemas.microsoft.com/office/drawing/2014/main" id="{9E9A5F1B-5C82-E79B-0AD8-8CF88683E351}"/>
              </a:ext>
            </a:extLst>
          </p:cNvPr>
          <p:cNvSpPr txBox="1"/>
          <p:nvPr/>
        </p:nvSpPr>
        <p:spPr>
          <a:xfrm>
            <a:off x="6343752" y="5675924"/>
            <a:ext cx="5063612" cy="369332"/>
          </a:xfrm>
          <a:prstGeom prst="rect">
            <a:avLst/>
          </a:prstGeom>
          <a:noFill/>
        </p:spPr>
        <p:txBody>
          <a:bodyPr wrap="square" rtlCol="0">
            <a:spAutoFit/>
          </a:bodyPr>
          <a:lstStyle/>
          <a:p>
            <a:r>
              <a:rPr lang="en-US" dirty="0">
                <a:solidFill>
                  <a:srgbClr val="7030A0"/>
                </a:solidFill>
                <a:latin typeface="Amasis MT Pro Black" panose="02040A04050005020304" pitchFamily="18" charset="0"/>
              </a:rPr>
              <a:t>SUBMITTED TO </a:t>
            </a:r>
            <a:r>
              <a:rPr lang="en-IN" dirty="0">
                <a:solidFill>
                  <a:srgbClr val="7030A0"/>
                </a:solidFill>
                <a:latin typeface="Amasis MT Pro Black" panose="02040A04050005020304" pitchFamily="18" charset="0"/>
              </a:rPr>
              <a:t>TAMIZHAN SKILLS</a:t>
            </a:r>
          </a:p>
        </p:txBody>
      </p:sp>
      <p:sp>
        <p:nvSpPr>
          <p:cNvPr id="6" name="TextBox 5">
            <a:extLst>
              <a:ext uri="{FF2B5EF4-FFF2-40B4-BE49-F238E27FC236}">
                <a16:creationId xmlns:a16="http://schemas.microsoft.com/office/drawing/2014/main" id="{92C4D408-5397-661A-78D3-3255FDD6AE07}"/>
              </a:ext>
            </a:extLst>
          </p:cNvPr>
          <p:cNvSpPr txBox="1"/>
          <p:nvPr/>
        </p:nvSpPr>
        <p:spPr>
          <a:xfrm>
            <a:off x="3036277" y="1328708"/>
            <a:ext cx="6119446" cy="400110"/>
          </a:xfrm>
          <a:prstGeom prst="rect">
            <a:avLst/>
          </a:prstGeom>
          <a:noFill/>
        </p:spPr>
        <p:txBody>
          <a:bodyPr wrap="square">
            <a:spAutoFit/>
          </a:bodyPr>
          <a:lstStyle/>
          <a:p>
            <a:pPr>
              <a:buNone/>
            </a:pPr>
            <a:r>
              <a:rPr lang="en-US" sz="2000" b="1" dirty="0">
                <a:solidFill>
                  <a:srgbClr val="7030A0"/>
                </a:solidFill>
                <a:latin typeface="Amasis MT Pro Black" panose="02040A04050005020304" pitchFamily="18" charset="0"/>
              </a:rPr>
              <a:t>Project Title : </a:t>
            </a:r>
            <a:r>
              <a:rPr lang="en-IN" sz="2000" dirty="0">
                <a:solidFill>
                  <a:srgbClr val="7030A0"/>
                </a:solidFill>
                <a:latin typeface="Amasis MT Pro Black" panose="02040A04050005020304" pitchFamily="18" charset="0"/>
              </a:rPr>
              <a:t>Expense Tracker App</a:t>
            </a:r>
            <a:endParaRPr lang="en-IN" sz="2000" dirty="0">
              <a:solidFill>
                <a:srgbClr val="7030A0"/>
              </a:solidFill>
            </a:endParaRPr>
          </a:p>
        </p:txBody>
      </p:sp>
    </p:spTree>
    <p:extLst>
      <p:ext uri="{BB962C8B-B14F-4D97-AF65-F5344CB8AC3E}">
        <p14:creationId xmlns:p14="http://schemas.microsoft.com/office/powerpoint/2010/main" val="227752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F6BD9-CC70-C59A-C2A0-3CA9049C89F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FB7BECC-7E31-E5A6-F4DE-A6100FF792C0}"/>
              </a:ext>
            </a:extLst>
          </p:cNvPr>
          <p:cNvSpPr txBox="1"/>
          <p:nvPr/>
        </p:nvSpPr>
        <p:spPr>
          <a:xfrm>
            <a:off x="1302774" y="1632156"/>
            <a:ext cx="9586452" cy="2031325"/>
          </a:xfrm>
          <a:prstGeom prst="rect">
            <a:avLst/>
          </a:prstGeom>
          <a:noFill/>
        </p:spPr>
        <p:txBody>
          <a:bodyPr wrap="square">
            <a:spAutoFit/>
          </a:bodyPr>
          <a:lstStyle/>
          <a:p>
            <a:pPr>
              <a:buNone/>
            </a:pPr>
            <a:r>
              <a:rPr lang="en-US" b="1" dirty="0">
                <a:solidFill>
                  <a:srgbClr val="00B050"/>
                </a:solidFill>
                <a:latin typeface="Amasis MT Pro Black" panose="02040A04050005020304" pitchFamily="18" charset="0"/>
              </a:rPr>
              <a:t>Project Description:</a:t>
            </a:r>
          </a:p>
          <a:p>
            <a:pPr>
              <a:buNone/>
            </a:pPr>
            <a:r>
              <a:rPr lang="en-US" dirty="0">
                <a:latin typeface="Amasis MT Pro Medium" panose="02040604050005020304" pitchFamily="18" charset="0"/>
              </a:rPr>
              <a:t>The </a:t>
            </a:r>
            <a:r>
              <a:rPr lang="en-US" b="1" dirty="0">
                <a:latin typeface="Amasis MT Pro Medium" panose="02040604050005020304" pitchFamily="18" charset="0"/>
              </a:rPr>
              <a:t>Expense Tracker App</a:t>
            </a:r>
            <a:r>
              <a:rPr lang="en-US" dirty="0">
                <a:latin typeface="Amasis MT Pro Medium" panose="02040604050005020304" pitchFamily="18" charset="0"/>
              </a:rPr>
              <a:t> is a lightweight desktop application built with </a:t>
            </a:r>
            <a:r>
              <a:rPr lang="en-US" b="1" dirty="0">
                <a:latin typeface="Amasis MT Pro Medium" panose="02040604050005020304" pitchFamily="18" charset="0"/>
              </a:rPr>
              <a:t>Python and </a:t>
            </a:r>
            <a:r>
              <a:rPr lang="en-US" b="1" dirty="0" err="1">
                <a:latin typeface="Amasis MT Pro Medium" panose="02040604050005020304" pitchFamily="18" charset="0"/>
              </a:rPr>
              <a:t>Tkinter</a:t>
            </a:r>
            <a:r>
              <a:rPr lang="en-US" dirty="0">
                <a:latin typeface="Amasis MT Pro Medium" panose="02040604050005020304" pitchFamily="18" charset="0"/>
              </a:rPr>
              <a:t> that helps users record, manage, and visualize their daily expenses. It provides a user-friendly interface for logging expenses, categorizing them, storing data persistently, and analyzing monthly spending through pie chart summaries.</a:t>
            </a:r>
          </a:p>
          <a:p>
            <a:r>
              <a:rPr lang="en-US" dirty="0">
                <a:latin typeface="Amasis MT Pro Medium" panose="02040604050005020304" pitchFamily="18" charset="0"/>
              </a:rPr>
              <a:t>This project is ideal for individuals or small-scale users looking for an offline and portable solution to monitor financial habits and make informed budgeting decisions.</a:t>
            </a:r>
          </a:p>
        </p:txBody>
      </p:sp>
    </p:spTree>
    <p:extLst>
      <p:ext uri="{BB962C8B-B14F-4D97-AF65-F5344CB8AC3E}">
        <p14:creationId xmlns:p14="http://schemas.microsoft.com/office/powerpoint/2010/main" val="1389940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1D4ED-CE0E-AC39-A19C-4817ACF82A6A}"/>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62445E8-8B19-4E77-57DC-8E496C103103}"/>
              </a:ext>
            </a:extLst>
          </p:cNvPr>
          <p:cNvGraphicFramePr>
            <a:graphicFrameLocks noGrp="1"/>
          </p:cNvGraphicFramePr>
          <p:nvPr>
            <p:extLst>
              <p:ext uri="{D42A27DB-BD31-4B8C-83A1-F6EECF244321}">
                <p14:modId xmlns:p14="http://schemas.microsoft.com/office/powerpoint/2010/main" val="1275470047"/>
              </p:ext>
            </p:extLst>
          </p:nvPr>
        </p:nvGraphicFramePr>
        <p:xfrm>
          <a:off x="2420572" y="941120"/>
          <a:ext cx="7706655" cy="4975760"/>
        </p:xfrm>
        <a:graphic>
          <a:graphicData uri="http://schemas.openxmlformats.org/drawingml/2006/table">
            <a:tbl>
              <a:tblPr>
                <a:tableStyleId>{35758FB7-9AC5-4552-8A53-C91805E547FA}</a:tableStyleId>
              </a:tblPr>
              <a:tblGrid>
                <a:gridCol w="2568885">
                  <a:extLst>
                    <a:ext uri="{9D8B030D-6E8A-4147-A177-3AD203B41FA5}">
                      <a16:colId xmlns:a16="http://schemas.microsoft.com/office/drawing/2014/main" val="3368047258"/>
                    </a:ext>
                  </a:extLst>
                </a:gridCol>
                <a:gridCol w="2568885">
                  <a:extLst>
                    <a:ext uri="{9D8B030D-6E8A-4147-A177-3AD203B41FA5}">
                      <a16:colId xmlns:a16="http://schemas.microsoft.com/office/drawing/2014/main" val="2306478128"/>
                    </a:ext>
                  </a:extLst>
                </a:gridCol>
                <a:gridCol w="2568885">
                  <a:extLst>
                    <a:ext uri="{9D8B030D-6E8A-4147-A177-3AD203B41FA5}">
                      <a16:colId xmlns:a16="http://schemas.microsoft.com/office/drawing/2014/main" val="1379605196"/>
                    </a:ext>
                  </a:extLst>
                </a:gridCol>
              </a:tblGrid>
              <a:tr h="111976">
                <a:tc>
                  <a:txBody>
                    <a:bodyPr/>
                    <a:lstStyle/>
                    <a:p>
                      <a:r>
                        <a:rPr lang="en-IN" sz="1400" b="1">
                          <a:latin typeface="Amasis MT Pro Medium" panose="02040604050005020304" pitchFamily="18" charset="0"/>
                        </a:rPr>
                        <a:t>Category</a:t>
                      </a:r>
                      <a:endParaRPr lang="en-IN" sz="1400">
                        <a:latin typeface="Amasis MT Pro Medium" panose="02040604050005020304" pitchFamily="18" charset="0"/>
                      </a:endParaRPr>
                    </a:p>
                  </a:txBody>
                  <a:tcPr marL="49521" marR="49521" marT="24760" marB="24760" anchor="ctr"/>
                </a:tc>
                <a:tc>
                  <a:txBody>
                    <a:bodyPr/>
                    <a:lstStyle/>
                    <a:p>
                      <a:r>
                        <a:rPr lang="en-IN" sz="1400" b="1">
                          <a:latin typeface="Amasis MT Pro Medium" panose="02040604050005020304" pitchFamily="18" charset="0"/>
                        </a:rPr>
                        <a:t>Technology / Tool</a:t>
                      </a:r>
                      <a:endParaRPr lang="en-IN" sz="1400">
                        <a:latin typeface="Amasis MT Pro Medium" panose="02040604050005020304" pitchFamily="18" charset="0"/>
                      </a:endParaRPr>
                    </a:p>
                  </a:txBody>
                  <a:tcPr marL="49521" marR="49521" marT="24760" marB="24760" anchor="ctr"/>
                </a:tc>
                <a:tc>
                  <a:txBody>
                    <a:bodyPr/>
                    <a:lstStyle/>
                    <a:p>
                      <a:r>
                        <a:rPr lang="en-IN" sz="1400" b="1">
                          <a:latin typeface="Amasis MT Pro Medium" panose="02040604050005020304" pitchFamily="18" charset="0"/>
                        </a:rPr>
                        <a:t>Purpose</a:t>
                      </a:r>
                      <a:endParaRPr lang="en-IN" sz="1400">
                        <a:latin typeface="Amasis MT Pro Medium" panose="02040604050005020304" pitchFamily="18" charset="0"/>
                      </a:endParaRPr>
                    </a:p>
                  </a:txBody>
                  <a:tcPr marL="49521" marR="49521" marT="24760" marB="24760" anchor="ctr"/>
                </a:tc>
                <a:extLst>
                  <a:ext uri="{0D108BD9-81ED-4DB2-BD59-A6C34878D82A}">
                    <a16:rowId xmlns:a16="http://schemas.microsoft.com/office/drawing/2014/main" val="3046514237"/>
                  </a:ext>
                </a:extLst>
              </a:tr>
              <a:tr h="293740">
                <a:tc>
                  <a:txBody>
                    <a:bodyPr/>
                    <a:lstStyle/>
                    <a:p>
                      <a:r>
                        <a:rPr lang="en-IN" sz="1400">
                          <a:latin typeface="Amasis MT Pro Medium" panose="02040604050005020304" pitchFamily="18" charset="0"/>
                        </a:rPr>
                        <a:t>Programming Language</a:t>
                      </a:r>
                    </a:p>
                  </a:txBody>
                  <a:tcPr marL="49521" marR="49521" marT="24760" marB="24760" anchor="ctr"/>
                </a:tc>
                <a:tc>
                  <a:txBody>
                    <a:bodyPr/>
                    <a:lstStyle/>
                    <a:p>
                      <a:r>
                        <a:rPr lang="en-IN" sz="1400" dirty="0">
                          <a:latin typeface="Amasis MT Pro Medium" panose="02040604050005020304" pitchFamily="18" charset="0"/>
                        </a:rPr>
                        <a:t>Python</a:t>
                      </a:r>
                    </a:p>
                  </a:txBody>
                  <a:tcPr marL="49521" marR="49521" marT="24760" marB="24760" anchor="ctr"/>
                </a:tc>
                <a:tc>
                  <a:txBody>
                    <a:bodyPr/>
                    <a:lstStyle/>
                    <a:p>
                      <a:r>
                        <a:rPr lang="en-US" sz="1400">
                          <a:latin typeface="Amasis MT Pro Medium" panose="02040604050005020304" pitchFamily="18" charset="0"/>
                        </a:rPr>
                        <a:t>Core language used for the entire application</a:t>
                      </a:r>
                    </a:p>
                  </a:txBody>
                  <a:tcPr marL="49521" marR="49521" marT="24760" marB="24760" anchor="ctr"/>
                </a:tc>
                <a:extLst>
                  <a:ext uri="{0D108BD9-81ED-4DB2-BD59-A6C34878D82A}">
                    <a16:rowId xmlns:a16="http://schemas.microsoft.com/office/drawing/2014/main" val="3236517982"/>
                  </a:ext>
                </a:extLst>
              </a:tr>
              <a:tr h="293740">
                <a:tc>
                  <a:txBody>
                    <a:bodyPr/>
                    <a:lstStyle/>
                    <a:p>
                      <a:r>
                        <a:rPr lang="en-IN" sz="1400">
                          <a:latin typeface="Amasis MT Pro Medium" panose="02040604050005020304" pitchFamily="18" charset="0"/>
                        </a:rPr>
                        <a:t>GUI Framework</a:t>
                      </a:r>
                    </a:p>
                  </a:txBody>
                  <a:tcPr marL="49521" marR="49521" marT="24760" marB="24760" anchor="ctr"/>
                </a:tc>
                <a:tc>
                  <a:txBody>
                    <a:bodyPr/>
                    <a:lstStyle/>
                    <a:p>
                      <a:r>
                        <a:rPr lang="en-IN" sz="1400">
                          <a:latin typeface="Amasis MT Pro Medium" panose="02040604050005020304" pitchFamily="18" charset="0"/>
                        </a:rPr>
                        <a:t>Tkinter</a:t>
                      </a:r>
                    </a:p>
                  </a:txBody>
                  <a:tcPr marL="49521" marR="49521" marT="24760" marB="24760" anchor="ctr"/>
                </a:tc>
                <a:tc>
                  <a:txBody>
                    <a:bodyPr/>
                    <a:lstStyle/>
                    <a:p>
                      <a:r>
                        <a:rPr lang="en-US" sz="1400">
                          <a:latin typeface="Amasis MT Pro Medium" panose="02040604050005020304" pitchFamily="18" charset="0"/>
                        </a:rPr>
                        <a:t>Building the desktop graphical user interface</a:t>
                      </a:r>
                    </a:p>
                  </a:txBody>
                  <a:tcPr marL="49521" marR="49521" marT="24760" marB="24760" anchor="ctr"/>
                </a:tc>
                <a:extLst>
                  <a:ext uri="{0D108BD9-81ED-4DB2-BD59-A6C34878D82A}">
                    <a16:rowId xmlns:a16="http://schemas.microsoft.com/office/drawing/2014/main" val="1007799177"/>
                  </a:ext>
                </a:extLst>
              </a:tr>
              <a:tr h="293740">
                <a:tc>
                  <a:txBody>
                    <a:bodyPr/>
                    <a:lstStyle/>
                    <a:p>
                      <a:r>
                        <a:rPr lang="en-IN" sz="1400">
                          <a:latin typeface="Amasis MT Pro Medium" panose="02040604050005020304" pitchFamily="18" charset="0"/>
                        </a:rPr>
                        <a:t>Data Storage</a:t>
                      </a:r>
                    </a:p>
                  </a:txBody>
                  <a:tcPr marL="49521" marR="49521" marT="24760" marB="24760" anchor="ctr"/>
                </a:tc>
                <a:tc>
                  <a:txBody>
                    <a:bodyPr/>
                    <a:lstStyle/>
                    <a:p>
                      <a:r>
                        <a:rPr lang="en-IN" sz="1400">
                          <a:latin typeface="Amasis MT Pro Medium" panose="02040604050005020304" pitchFamily="18" charset="0"/>
                        </a:rPr>
                        <a:t>JSON</a:t>
                      </a:r>
                    </a:p>
                  </a:txBody>
                  <a:tcPr marL="49521" marR="49521" marT="24760" marB="24760" anchor="ctr"/>
                </a:tc>
                <a:tc>
                  <a:txBody>
                    <a:bodyPr/>
                    <a:lstStyle/>
                    <a:p>
                      <a:r>
                        <a:rPr lang="en-US" sz="1400">
                          <a:latin typeface="Amasis MT Pro Medium" panose="02040604050005020304" pitchFamily="18" charset="0"/>
                        </a:rPr>
                        <a:t>Storing expense records in structured key-value format</a:t>
                      </a:r>
                    </a:p>
                  </a:txBody>
                  <a:tcPr marL="49521" marR="49521" marT="24760" marB="24760" anchor="ctr"/>
                </a:tc>
                <a:extLst>
                  <a:ext uri="{0D108BD9-81ED-4DB2-BD59-A6C34878D82A}">
                    <a16:rowId xmlns:a16="http://schemas.microsoft.com/office/drawing/2014/main" val="2489356658"/>
                  </a:ext>
                </a:extLst>
              </a:tr>
              <a:tr h="293740">
                <a:tc>
                  <a:txBody>
                    <a:bodyPr/>
                    <a:lstStyle/>
                    <a:p>
                      <a:r>
                        <a:rPr lang="en-IN" sz="1400">
                          <a:latin typeface="Amasis MT Pro Medium" panose="02040604050005020304" pitchFamily="18" charset="0"/>
                        </a:rPr>
                        <a:t>Spreadsheet Support</a:t>
                      </a:r>
                    </a:p>
                  </a:txBody>
                  <a:tcPr marL="49521" marR="49521" marT="24760" marB="24760" anchor="ctr"/>
                </a:tc>
                <a:tc>
                  <a:txBody>
                    <a:bodyPr/>
                    <a:lstStyle/>
                    <a:p>
                      <a:r>
                        <a:rPr lang="en-IN" sz="1400" dirty="0" err="1">
                          <a:latin typeface="Amasis MT Pro Medium" panose="02040604050005020304" pitchFamily="18" charset="0"/>
                        </a:rPr>
                        <a:t>openpyxl</a:t>
                      </a:r>
                      <a:endParaRPr lang="en-IN" sz="1400" dirty="0">
                        <a:latin typeface="Amasis MT Pro Medium" panose="02040604050005020304" pitchFamily="18" charset="0"/>
                      </a:endParaRPr>
                    </a:p>
                  </a:txBody>
                  <a:tcPr marL="49521" marR="49521" marT="24760" marB="24760" anchor="ctr"/>
                </a:tc>
                <a:tc>
                  <a:txBody>
                    <a:bodyPr/>
                    <a:lstStyle/>
                    <a:p>
                      <a:r>
                        <a:rPr lang="en-US" sz="1400" dirty="0">
                          <a:latin typeface="Amasis MT Pro Medium" panose="02040604050005020304" pitchFamily="18" charset="0"/>
                        </a:rPr>
                        <a:t>Writing and updating expenses in Excel format (.xlsx)</a:t>
                      </a:r>
                    </a:p>
                  </a:txBody>
                  <a:tcPr marL="49521" marR="49521" marT="24760" marB="24760" anchor="ctr"/>
                </a:tc>
                <a:extLst>
                  <a:ext uri="{0D108BD9-81ED-4DB2-BD59-A6C34878D82A}">
                    <a16:rowId xmlns:a16="http://schemas.microsoft.com/office/drawing/2014/main" val="3363427971"/>
                  </a:ext>
                </a:extLst>
              </a:tr>
              <a:tr h="293740">
                <a:tc>
                  <a:txBody>
                    <a:bodyPr/>
                    <a:lstStyle/>
                    <a:p>
                      <a:r>
                        <a:rPr lang="en-IN" sz="1400">
                          <a:latin typeface="Amasis MT Pro Medium" panose="02040604050005020304" pitchFamily="18" charset="0"/>
                        </a:rPr>
                        <a:t>Data Visualization</a:t>
                      </a:r>
                    </a:p>
                  </a:txBody>
                  <a:tcPr marL="49521" marR="49521" marT="24760" marB="24760" anchor="ctr"/>
                </a:tc>
                <a:tc>
                  <a:txBody>
                    <a:bodyPr/>
                    <a:lstStyle/>
                    <a:p>
                      <a:r>
                        <a:rPr lang="en-IN" sz="1400">
                          <a:latin typeface="Amasis MT Pro Medium" panose="02040604050005020304" pitchFamily="18" charset="0"/>
                        </a:rPr>
                        <a:t>matplotlib</a:t>
                      </a:r>
                    </a:p>
                  </a:txBody>
                  <a:tcPr marL="49521" marR="49521" marT="24760" marB="24760" anchor="ctr"/>
                </a:tc>
                <a:tc>
                  <a:txBody>
                    <a:bodyPr/>
                    <a:lstStyle/>
                    <a:p>
                      <a:r>
                        <a:rPr lang="en-US" sz="1400">
                          <a:latin typeface="Amasis MT Pro Medium" panose="02040604050005020304" pitchFamily="18" charset="0"/>
                        </a:rPr>
                        <a:t>Creating pie charts for monthly expense summaries</a:t>
                      </a:r>
                    </a:p>
                  </a:txBody>
                  <a:tcPr marL="49521" marR="49521" marT="24760" marB="24760" anchor="ctr"/>
                </a:tc>
                <a:extLst>
                  <a:ext uri="{0D108BD9-81ED-4DB2-BD59-A6C34878D82A}">
                    <a16:rowId xmlns:a16="http://schemas.microsoft.com/office/drawing/2014/main" val="2786888878"/>
                  </a:ext>
                </a:extLst>
              </a:tr>
              <a:tr h="293740">
                <a:tc>
                  <a:txBody>
                    <a:bodyPr/>
                    <a:lstStyle/>
                    <a:p>
                      <a:r>
                        <a:rPr lang="en-IN" sz="1400">
                          <a:latin typeface="Amasis MT Pro Medium" panose="02040604050005020304" pitchFamily="18" charset="0"/>
                        </a:rPr>
                        <a:t>File Handling</a:t>
                      </a:r>
                    </a:p>
                  </a:txBody>
                  <a:tcPr marL="49521" marR="49521" marT="24760" marB="24760" anchor="ctr"/>
                </a:tc>
                <a:tc>
                  <a:txBody>
                    <a:bodyPr/>
                    <a:lstStyle/>
                    <a:p>
                      <a:r>
                        <a:rPr lang="en-IN" sz="1400">
                          <a:latin typeface="Amasis MT Pro Medium" panose="02040604050005020304" pitchFamily="18" charset="0"/>
                        </a:rPr>
                        <a:t>os, datetime, json</a:t>
                      </a:r>
                    </a:p>
                  </a:txBody>
                  <a:tcPr marL="49521" marR="49521" marT="24760" marB="24760" anchor="ctr"/>
                </a:tc>
                <a:tc>
                  <a:txBody>
                    <a:bodyPr/>
                    <a:lstStyle/>
                    <a:p>
                      <a:r>
                        <a:rPr lang="en-US" sz="1400">
                          <a:latin typeface="Amasis MT Pro Medium" panose="02040604050005020304" pitchFamily="18" charset="0"/>
                        </a:rPr>
                        <a:t>Managing files, dates, and reading/writing JSON data</a:t>
                      </a:r>
                    </a:p>
                  </a:txBody>
                  <a:tcPr marL="49521" marR="49521" marT="24760" marB="24760" anchor="ctr"/>
                </a:tc>
                <a:extLst>
                  <a:ext uri="{0D108BD9-81ED-4DB2-BD59-A6C34878D82A}">
                    <a16:rowId xmlns:a16="http://schemas.microsoft.com/office/drawing/2014/main" val="3618659022"/>
                  </a:ext>
                </a:extLst>
              </a:tr>
              <a:tr h="202858">
                <a:tc>
                  <a:txBody>
                    <a:bodyPr/>
                    <a:lstStyle/>
                    <a:p>
                      <a:r>
                        <a:rPr lang="en-IN" sz="1400">
                          <a:latin typeface="Amasis MT Pro Medium" panose="02040604050005020304" pitchFamily="18" charset="0"/>
                        </a:rPr>
                        <a:t>Dialog Utilities</a:t>
                      </a:r>
                    </a:p>
                  </a:txBody>
                  <a:tcPr marL="49521" marR="49521" marT="24760" marB="24760" anchor="ctr"/>
                </a:tc>
                <a:tc>
                  <a:txBody>
                    <a:bodyPr/>
                    <a:lstStyle/>
                    <a:p>
                      <a:r>
                        <a:rPr lang="en-IN" sz="1400">
                          <a:latin typeface="Amasis MT Pro Medium" panose="02040604050005020304" pitchFamily="18" charset="0"/>
                        </a:rPr>
                        <a:t>tkinter.messagebox, simpledialog</a:t>
                      </a:r>
                    </a:p>
                  </a:txBody>
                  <a:tcPr marL="49521" marR="49521" marT="24760" marB="24760" anchor="ctr"/>
                </a:tc>
                <a:tc>
                  <a:txBody>
                    <a:bodyPr/>
                    <a:lstStyle/>
                    <a:p>
                      <a:r>
                        <a:rPr lang="en-US" sz="1400">
                          <a:latin typeface="Amasis MT Pro Medium" panose="02040604050005020304" pitchFamily="18" charset="0"/>
                        </a:rPr>
                        <a:t>User alerts and input prompts</a:t>
                      </a:r>
                    </a:p>
                  </a:txBody>
                  <a:tcPr marL="49521" marR="49521" marT="24760" marB="24760" anchor="ctr"/>
                </a:tc>
                <a:extLst>
                  <a:ext uri="{0D108BD9-81ED-4DB2-BD59-A6C34878D82A}">
                    <a16:rowId xmlns:a16="http://schemas.microsoft.com/office/drawing/2014/main" val="33178588"/>
                  </a:ext>
                </a:extLst>
              </a:tr>
              <a:tr h="293740">
                <a:tc>
                  <a:txBody>
                    <a:bodyPr/>
                    <a:lstStyle/>
                    <a:p>
                      <a:r>
                        <a:rPr lang="en-IN" sz="1400">
                          <a:latin typeface="Amasis MT Pro Medium" panose="02040604050005020304" pitchFamily="18" charset="0"/>
                        </a:rPr>
                        <a:t>Excel File Format</a:t>
                      </a:r>
                    </a:p>
                  </a:txBody>
                  <a:tcPr marL="49521" marR="49521" marT="24760" marB="24760" anchor="ctr"/>
                </a:tc>
                <a:tc>
                  <a:txBody>
                    <a:bodyPr/>
                    <a:lstStyle/>
                    <a:p>
                      <a:r>
                        <a:rPr lang="en-IN" sz="1400" dirty="0">
                          <a:latin typeface="Amasis MT Pro Medium" panose="02040604050005020304" pitchFamily="18" charset="0"/>
                        </a:rPr>
                        <a:t>Microsoft Excel (.xlsx)</a:t>
                      </a:r>
                    </a:p>
                  </a:txBody>
                  <a:tcPr marL="49521" marR="49521" marT="24760" marB="24760" anchor="ctr"/>
                </a:tc>
                <a:tc>
                  <a:txBody>
                    <a:bodyPr/>
                    <a:lstStyle/>
                    <a:p>
                      <a:r>
                        <a:rPr lang="en-US" sz="1400" dirty="0">
                          <a:latin typeface="Amasis MT Pro Medium" panose="02040604050005020304" pitchFamily="18" charset="0"/>
                        </a:rPr>
                        <a:t>Exporting data for reporting, backup, and offline access</a:t>
                      </a:r>
                    </a:p>
                  </a:txBody>
                  <a:tcPr marL="49521" marR="49521" marT="24760" marB="24760" anchor="ctr"/>
                </a:tc>
                <a:extLst>
                  <a:ext uri="{0D108BD9-81ED-4DB2-BD59-A6C34878D82A}">
                    <a16:rowId xmlns:a16="http://schemas.microsoft.com/office/drawing/2014/main" val="1176379954"/>
                  </a:ext>
                </a:extLst>
              </a:tr>
              <a:tr h="293740">
                <a:tc>
                  <a:txBody>
                    <a:bodyPr/>
                    <a:lstStyle/>
                    <a:p>
                      <a:r>
                        <a:rPr lang="en-IN" sz="1400">
                          <a:latin typeface="Amasis MT Pro Medium" panose="02040604050005020304" pitchFamily="18" charset="0"/>
                        </a:rPr>
                        <a:t>Development Platform</a:t>
                      </a:r>
                    </a:p>
                  </a:txBody>
                  <a:tcPr marL="49521" marR="49521" marT="24760" marB="24760" anchor="ctr"/>
                </a:tc>
                <a:tc>
                  <a:txBody>
                    <a:bodyPr/>
                    <a:lstStyle/>
                    <a:p>
                      <a:r>
                        <a:rPr lang="en-IN" sz="1400" dirty="0">
                          <a:latin typeface="Amasis MT Pro Medium" panose="02040604050005020304" pitchFamily="18" charset="0"/>
                        </a:rPr>
                        <a:t>Local Desktop Environment</a:t>
                      </a:r>
                    </a:p>
                  </a:txBody>
                  <a:tcPr marL="49521" marR="49521" marT="24760" marB="24760" anchor="ctr"/>
                </a:tc>
                <a:tc>
                  <a:txBody>
                    <a:bodyPr/>
                    <a:lstStyle/>
                    <a:p>
                      <a:r>
                        <a:rPr lang="en-US" sz="1400" dirty="0">
                          <a:latin typeface="Amasis MT Pro Medium" panose="02040604050005020304" pitchFamily="18" charset="0"/>
                        </a:rPr>
                        <a:t>Runs locally on Windows/Linux/Mac without server setup</a:t>
                      </a:r>
                    </a:p>
                  </a:txBody>
                  <a:tcPr marL="49521" marR="49521" marT="24760" marB="24760" anchor="ctr"/>
                </a:tc>
                <a:extLst>
                  <a:ext uri="{0D108BD9-81ED-4DB2-BD59-A6C34878D82A}">
                    <a16:rowId xmlns:a16="http://schemas.microsoft.com/office/drawing/2014/main" val="405211423"/>
                  </a:ext>
                </a:extLst>
              </a:tr>
            </a:tbl>
          </a:graphicData>
        </a:graphic>
      </p:graphicFrame>
      <p:sp>
        <p:nvSpPr>
          <p:cNvPr id="4" name="TextBox 3">
            <a:extLst>
              <a:ext uri="{FF2B5EF4-FFF2-40B4-BE49-F238E27FC236}">
                <a16:creationId xmlns:a16="http://schemas.microsoft.com/office/drawing/2014/main" id="{C2B6182E-08FA-8A9C-B4FD-F5A7A935277F}"/>
              </a:ext>
            </a:extLst>
          </p:cNvPr>
          <p:cNvSpPr txBox="1"/>
          <p:nvPr/>
        </p:nvSpPr>
        <p:spPr>
          <a:xfrm>
            <a:off x="383458" y="100469"/>
            <a:ext cx="6115664" cy="369332"/>
          </a:xfrm>
          <a:prstGeom prst="rect">
            <a:avLst/>
          </a:prstGeom>
          <a:noFill/>
        </p:spPr>
        <p:txBody>
          <a:bodyPr wrap="square">
            <a:spAutoFit/>
          </a:bodyPr>
          <a:lstStyle/>
          <a:p>
            <a:r>
              <a:rPr lang="en-IN" dirty="0">
                <a:solidFill>
                  <a:srgbClr val="7030A0"/>
                </a:solidFill>
                <a:latin typeface="Amasis MT Pro Black" panose="02040A04050005020304" pitchFamily="18" charset="0"/>
              </a:rPr>
              <a:t>Technologies &amp; Tools Used</a:t>
            </a:r>
          </a:p>
        </p:txBody>
      </p:sp>
    </p:spTree>
    <p:extLst>
      <p:ext uri="{BB962C8B-B14F-4D97-AF65-F5344CB8AC3E}">
        <p14:creationId xmlns:p14="http://schemas.microsoft.com/office/powerpoint/2010/main" val="3218991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AD8A6619-0AC4-B9C7-88E1-5E678E3C483B}"/>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8" name="Picture 27">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9" name="Rectangle 28">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30" name="Picture 29">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1" name="Picture 30">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3" name="Straight Connector 32">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35" name="Rectangle 34">
            <a:extLst>
              <a:ext uri="{FF2B5EF4-FFF2-40B4-BE49-F238E27FC236}">
                <a16:creationId xmlns:a16="http://schemas.microsoft.com/office/drawing/2014/main" id="{11C7711F-3983-4AB1-AFDE-96F7C06514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89BC9D38-9241-4F71-9B45-73827299E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38" name="Picture 37">
              <a:extLst>
                <a:ext uri="{FF2B5EF4-FFF2-40B4-BE49-F238E27FC236}">
                  <a16:creationId xmlns:a16="http://schemas.microsoft.com/office/drawing/2014/main" id="{0D302979-39A3-4421-821D-94D6E00BCE8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9" name="Rectangle 38">
              <a:extLst>
                <a:ext uri="{FF2B5EF4-FFF2-40B4-BE49-F238E27FC236}">
                  <a16:creationId xmlns:a16="http://schemas.microsoft.com/office/drawing/2014/main" id="{68E001BA-C181-4F47-9ABC-DF4C85AB4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40" name="Picture 39">
              <a:extLst>
                <a:ext uri="{FF2B5EF4-FFF2-40B4-BE49-F238E27FC236}">
                  <a16:creationId xmlns:a16="http://schemas.microsoft.com/office/drawing/2014/main" id="{7EF07F1E-BD52-4B06-A38E-BF29F8E285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1" name="Picture 40">
              <a:extLst>
                <a:ext uri="{FF2B5EF4-FFF2-40B4-BE49-F238E27FC236}">
                  <a16:creationId xmlns:a16="http://schemas.microsoft.com/office/drawing/2014/main" id="{A68BE646-889B-49C2-95AF-90BAE5D29A9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3" name="Rectangle 42">
            <a:extLst>
              <a:ext uri="{FF2B5EF4-FFF2-40B4-BE49-F238E27FC236}">
                <a16:creationId xmlns:a16="http://schemas.microsoft.com/office/drawing/2014/main" id="{B3085476-B49E-49ED-87D2-1165E69D26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59206"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software development process&#10;&#10;AI-generated content may be incorrect.">
            <a:extLst>
              <a:ext uri="{FF2B5EF4-FFF2-40B4-BE49-F238E27FC236}">
                <a16:creationId xmlns:a16="http://schemas.microsoft.com/office/drawing/2014/main" id="{B717E32E-D919-D4A7-517F-167CDEFA6620}"/>
              </a:ext>
            </a:extLst>
          </p:cNvPr>
          <p:cNvPicPr>
            <a:picLocks noChangeAspect="1"/>
          </p:cNvPicPr>
          <p:nvPr/>
        </p:nvPicPr>
        <p:blipFill>
          <a:blip r:embed="rId5"/>
          <a:srcRect l="3005" r="2506" b="1"/>
          <a:stretch>
            <a:fillRect/>
          </a:stretch>
        </p:blipFill>
        <p:spPr>
          <a:xfrm>
            <a:off x="1412683" y="1410208"/>
            <a:ext cx="2433793" cy="3858780"/>
          </a:xfrm>
          <a:prstGeom prst="rect">
            <a:avLst/>
          </a:prstGeom>
        </p:spPr>
      </p:pic>
      <p:cxnSp>
        <p:nvCxnSpPr>
          <p:cNvPr id="45" name="Straight Connector 44">
            <a:extLst>
              <a:ext uri="{FF2B5EF4-FFF2-40B4-BE49-F238E27FC236}">
                <a16:creationId xmlns:a16="http://schemas.microsoft.com/office/drawing/2014/main" id="{59BA5C68-DFCC-4101-8403-F96781CDDD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6508" y="2400639"/>
            <a:ext cx="6270089"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1ED5462B-A162-6B68-67DC-38ED9EB490EC}"/>
              </a:ext>
            </a:extLst>
          </p:cNvPr>
          <p:cNvSpPr txBox="1"/>
          <p:nvPr/>
        </p:nvSpPr>
        <p:spPr>
          <a:xfrm>
            <a:off x="4584595" y="2100789"/>
            <a:ext cx="6260114" cy="3318936"/>
          </a:xfrm>
          <a:prstGeom prst="rect">
            <a:avLst/>
          </a:prstGeom>
        </p:spPr>
        <p:txBody>
          <a:bodyPr vert="horz" lIns="91440" tIns="45720" rIns="91440" bIns="45720" rtlCol="0" anchor="t">
            <a:normAutofit/>
          </a:bodyPr>
          <a:lstStyle/>
          <a:p>
            <a:pPr>
              <a:lnSpc>
                <a:spcPct val="90000"/>
              </a:lnSpc>
              <a:spcBef>
                <a:spcPct val="20000"/>
              </a:spcBef>
              <a:spcAft>
                <a:spcPts val="600"/>
              </a:spcAft>
              <a:buClr>
                <a:schemeClr val="accent1"/>
              </a:buClr>
              <a:buSzPct val="115000"/>
              <a:buFont typeface="Arial"/>
              <a:buChar char="•"/>
            </a:pPr>
            <a:r>
              <a:rPr lang="en-US" sz="1700" b="1" dirty="0">
                <a:solidFill>
                  <a:schemeClr val="tx1">
                    <a:lumMod val="85000"/>
                    <a:lumOff val="15000"/>
                  </a:schemeClr>
                </a:solidFill>
              </a:rPr>
              <a:t>Project Approach Summary :</a:t>
            </a:r>
          </a:p>
          <a:p>
            <a:pPr>
              <a:lnSpc>
                <a:spcPct val="90000"/>
              </a:lnSpc>
              <a:spcBef>
                <a:spcPct val="20000"/>
              </a:spcBef>
              <a:spcAft>
                <a:spcPts val="600"/>
              </a:spcAft>
              <a:buClr>
                <a:schemeClr val="accent1"/>
              </a:buClr>
              <a:buSzPct val="115000"/>
              <a:buFont typeface="Arial"/>
              <a:buChar char="•"/>
            </a:pPr>
            <a:r>
              <a:rPr lang="en-US" sz="1700" dirty="0">
                <a:solidFill>
                  <a:schemeClr val="tx1">
                    <a:lumMod val="85000"/>
                    <a:lumOff val="15000"/>
                  </a:schemeClr>
                </a:solidFill>
              </a:rPr>
              <a:t>The Expense Tracker App was developed using a structured approach, starting with planning the core features like adding, storing, viewing, and summarizing expenses. The GUI was designed using </a:t>
            </a:r>
            <a:r>
              <a:rPr lang="en-US" sz="1700" dirty="0" err="1">
                <a:solidFill>
                  <a:schemeClr val="tx1">
                    <a:lumMod val="85000"/>
                    <a:lumOff val="15000"/>
                  </a:schemeClr>
                </a:solidFill>
              </a:rPr>
              <a:t>Tkinter</a:t>
            </a:r>
            <a:r>
              <a:rPr lang="en-US" sz="1700" dirty="0">
                <a:solidFill>
                  <a:schemeClr val="tx1">
                    <a:lumMod val="85000"/>
                    <a:lumOff val="15000"/>
                  </a:schemeClr>
                </a:solidFill>
              </a:rPr>
              <a:t> for simplicity and ease of use. Python functions were implemented to handle data logic, including validation, JSON storage, and Excel export via </a:t>
            </a:r>
            <a:r>
              <a:rPr lang="en-US" sz="1700" dirty="0" err="1">
                <a:solidFill>
                  <a:schemeClr val="tx1">
                    <a:lumMod val="85000"/>
                    <a:lumOff val="15000"/>
                  </a:schemeClr>
                </a:solidFill>
              </a:rPr>
              <a:t>openpyxl</a:t>
            </a:r>
            <a:r>
              <a:rPr lang="en-US" sz="1700" dirty="0">
                <a:solidFill>
                  <a:schemeClr val="tx1">
                    <a:lumMod val="85000"/>
                    <a:lumOff val="15000"/>
                  </a:schemeClr>
                </a:solidFill>
              </a:rPr>
              <a:t>. </a:t>
            </a:r>
          </a:p>
          <a:p>
            <a:pPr>
              <a:lnSpc>
                <a:spcPct val="90000"/>
              </a:lnSpc>
              <a:spcBef>
                <a:spcPct val="20000"/>
              </a:spcBef>
              <a:spcAft>
                <a:spcPts val="600"/>
              </a:spcAft>
              <a:buClr>
                <a:schemeClr val="accent1"/>
              </a:buClr>
              <a:buSzPct val="115000"/>
              <a:buFont typeface="Arial"/>
              <a:buChar char="•"/>
            </a:pPr>
            <a:r>
              <a:rPr lang="en-US" sz="1700" dirty="0">
                <a:solidFill>
                  <a:schemeClr val="tx1">
                    <a:lumMod val="85000"/>
                    <a:lumOff val="15000"/>
                  </a:schemeClr>
                </a:solidFill>
              </a:rPr>
              <a:t>The application was then integrated with matplotlib to visualize monthly expense summaries through pie charts. Rigorous testing was done to ensure functionality, handle user errors, and validate inputs. Finally, UI enhancements, exception handling, and documentation were added to ensure a smooth user experience and maintainability.</a:t>
            </a:r>
          </a:p>
        </p:txBody>
      </p:sp>
    </p:spTree>
    <p:extLst>
      <p:ext uri="{BB962C8B-B14F-4D97-AF65-F5344CB8AC3E}">
        <p14:creationId xmlns:p14="http://schemas.microsoft.com/office/powerpoint/2010/main" val="2460664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21029-BE04-DD05-C63C-D0E64E462D35}"/>
            </a:ext>
          </a:extLst>
        </p:cNvPr>
        <p:cNvGrpSpPr/>
        <p:nvPr/>
      </p:nvGrpSpPr>
      <p:grpSpPr>
        <a:xfrm>
          <a:off x="0" y="0"/>
          <a:ext cx="0" cy="0"/>
          <a:chOff x="0" y="0"/>
          <a:chExt cx="0" cy="0"/>
        </a:xfrm>
      </p:grpSpPr>
      <p:pic>
        <p:nvPicPr>
          <p:cNvPr id="3" name="Picture 2" descr="A diagram of a software system&#10;&#10;AI-generated content may be incorrect.">
            <a:extLst>
              <a:ext uri="{FF2B5EF4-FFF2-40B4-BE49-F238E27FC236}">
                <a16:creationId xmlns:a16="http://schemas.microsoft.com/office/drawing/2014/main" id="{043BB410-4F57-9212-791A-4AAFD3D7B22C}"/>
              </a:ext>
            </a:extLst>
          </p:cNvPr>
          <p:cNvPicPr>
            <a:picLocks noChangeAspect="1"/>
          </p:cNvPicPr>
          <p:nvPr/>
        </p:nvPicPr>
        <p:blipFill>
          <a:blip r:embed="rId2"/>
          <a:stretch>
            <a:fillRect/>
          </a:stretch>
        </p:blipFill>
        <p:spPr>
          <a:xfrm>
            <a:off x="3860240" y="881743"/>
            <a:ext cx="3917184" cy="52578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46900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5CF89-7E82-BD41-A388-B8AC3156283B}"/>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CA267935-510B-5F33-D27B-03EFA62FF234}"/>
              </a:ext>
            </a:extLst>
          </p:cNvPr>
          <p:cNvPicPr>
            <a:picLocks noChangeAspect="1"/>
          </p:cNvPicPr>
          <p:nvPr/>
        </p:nvPicPr>
        <p:blipFill>
          <a:blip r:embed="rId2"/>
          <a:stretch>
            <a:fillRect/>
          </a:stretch>
        </p:blipFill>
        <p:spPr>
          <a:xfrm>
            <a:off x="2662814" y="962814"/>
            <a:ext cx="7204668" cy="4932372"/>
          </a:xfrm>
          <a:prstGeom prst="rect">
            <a:avLst/>
          </a:prstGeom>
          <a:ln w="228600" cap="sq" cmpd="thickThin">
            <a:solidFill>
              <a:srgbClr val="000000"/>
            </a:solidFill>
            <a:prstDash val="solid"/>
            <a:miter lim="800000"/>
          </a:ln>
          <a:effectLst>
            <a:innerShdw blurRad="76200">
              <a:srgbClr val="000000"/>
            </a:innerShdw>
          </a:effectLst>
        </p:spPr>
      </p:pic>
      <p:sp>
        <p:nvSpPr>
          <p:cNvPr id="2" name="TextBox 1">
            <a:extLst>
              <a:ext uri="{FF2B5EF4-FFF2-40B4-BE49-F238E27FC236}">
                <a16:creationId xmlns:a16="http://schemas.microsoft.com/office/drawing/2014/main" id="{8C4B82F6-DA8B-9CDC-BE76-0448F1C5C503}"/>
              </a:ext>
            </a:extLst>
          </p:cNvPr>
          <p:cNvSpPr txBox="1"/>
          <p:nvPr/>
        </p:nvSpPr>
        <p:spPr>
          <a:xfrm>
            <a:off x="924232" y="1435510"/>
            <a:ext cx="1307691" cy="369332"/>
          </a:xfrm>
          <a:prstGeom prst="rect">
            <a:avLst/>
          </a:prstGeom>
          <a:noFill/>
        </p:spPr>
        <p:txBody>
          <a:bodyPr wrap="square" rtlCol="0">
            <a:spAutoFit/>
          </a:bodyPr>
          <a:lstStyle/>
          <a:p>
            <a:r>
              <a:rPr lang="en-US" dirty="0">
                <a:solidFill>
                  <a:srgbClr val="7030A0"/>
                </a:solidFill>
                <a:latin typeface="Amasis MT Pro Black" panose="02040A04050005020304" pitchFamily="18" charset="0"/>
              </a:rPr>
              <a:t>CODES:</a:t>
            </a:r>
            <a:endParaRPr lang="en-IN" dirty="0">
              <a:solidFill>
                <a:srgbClr val="7030A0"/>
              </a:solidFill>
              <a:latin typeface="Amasis MT Pro Black" panose="02040A04050005020304" pitchFamily="18" charset="0"/>
            </a:endParaRPr>
          </a:p>
        </p:txBody>
      </p:sp>
    </p:spTree>
    <p:extLst>
      <p:ext uri="{BB962C8B-B14F-4D97-AF65-F5344CB8AC3E}">
        <p14:creationId xmlns:p14="http://schemas.microsoft.com/office/powerpoint/2010/main" val="1362395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98260-74C8-B8F3-4E9D-BE2C99A56C94}"/>
            </a:ext>
          </a:extLst>
        </p:cNvPr>
        <p:cNvGrpSpPr/>
        <p:nvPr/>
      </p:nvGrpSpPr>
      <p:grpSpPr>
        <a:xfrm>
          <a:off x="0" y="0"/>
          <a:ext cx="0" cy="0"/>
          <a:chOff x="0" y="0"/>
          <a:chExt cx="0" cy="0"/>
        </a:xfrm>
      </p:grpSpPr>
      <p:pic>
        <p:nvPicPr>
          <p:cNvPr id="3" name="Picture 2" descr="A computer screen shot of a program&#10;&#10;AI-generated content may be incorrect.">
            <a:extLst>
              <a:ext uri="{FF2B5EF4-FFF2-40B4-BE49-F238E27FC236}">
                <a16:creationId xmlns:a16="http://schemas.microsoft.com/office/drawing/2014/main" id="{8B16125A-C99B-7451-C315-48724C36BE81}"/>
              </a:ext>
            </a:extLst>
          </p:cNvPr>
          <p:cNvPicPr>
            <a:picLocks noChangeAspect="1"/>
          </p:cNvPicPr>
          <p:nvPr/>
        </p:nvPicPr>
        <p:blipFill>
          <a:blip r:embed="rId2"/>
          <a:stretch>
            <a:fillRect/>
          </a:stretch>
        </p:blipFill>
        <p:spPr>
          <a:xfrm>
            <a:off x="2476601" y="753114"/>
            <a:ext cx="7119575" cy="536982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79842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5E6F1197-19C8-C8FE-DF4E-CD90ED16636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434DCA8-BC57-40AE-94D7-754460957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A6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93A23A1-FB7B-4C57-8240-0B6015C111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5736" y="28937"/>
            <a:ext cx="12188825" cy="6856214"/>
          </a:xfrm>
          <a:prstGeom prst="rect">
            <a:avLst/>
          </a:prstGeom>
        </p:spPr>
      </p:pic>
      <p:sp>
        <p:nvSpPr>
          <p:cNvPr id="12" name="Rectangle 11">
            <a:extLst>
              <a:ext uri="{FF2B5EF4-FFF2-40B4-BE49-F238E27FC236}">
                <a16:creationId xmlns:a16="http://schemas.microsoft.com/office/drawing/2014/main" id="{D43CA6E1-DE85-4998-B1CA-2B617EDF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744" y="671208"/>
            <a:ext cx="10937716" cy="5551283"/>
          </a:xfrm>
          <a:prstGeom prst="rect">
            <a:avLst/>
          </a:prstGeom>
          <a:noFill/>
          <a:ln w="22225" cap="flat">
            <a:solidFill>
              <a:srgbClr val="E59F2D"/>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4" name="Picture 13">
            <a:extLst>
              <a:ext uri="{FF2B5EF4-FFF2-40B4-BE49-F238E27FC236}">
                <a16:creationId xmlns:a16="http://schemas.microsoft.com/office/drawing/2014/main" id="{AD162A3C-D7A8-4B2A-94B1-73192CBC573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29184" y="3174136"/>
            <a:ext cx="777240" cy="606425"/>
          </a:xfrm>
          <a:prstGeom prst="rect">
            <a:avLst/>
          </a:prstGeom>
        </p:spPr>
      </p:pic>
      <p:pic>
        <p:nvPicPr>
          <p:cNvPr id="3" name="Picture 2">
            <a:extLst>
              <a:ext uri="{FF2B5EF4-FFF2-40B4-BE49-F238E27FC236}">
                <a16:creationId xmlns:a16="http://schemas.microsoft.com/office/drawing/2014/main" id="{B2CD7161-6471-756D-0D30-EB633B41491D}"/>
              </a:ext>
            </a:extLst>
          </p:cNvPr>
          <p:cNvPicPr>
            <a:picLocks noChangeAspect="1"/>
          </p:cNvPicPr>
          <p:nvPr/>
        </p:nvPicPr>
        <p:blipFill>
          <a:blip r:embed="rId5"/>
          <a:stretch>
            <a:fillRect/>
          </a:stretch>
        </p:blipFill>
        <p:spPr>
          <a:xfrm>
            <a:off x="2466560" y="1149305"/>
            <a:ext cx="7239967" cy="4615479"/>
          </a:xfrm>
          <a:prstGeom prst="rect">
            <a:avLst/>
          </a:prstGeom>
          <a:ln w="228600" cap="sq" cmpd="thickThin">
            <a:solidFill>
              <a:srgbClr val="000000"/>
            </a:solidFill>
            <a:prstDash val="solid"/>
            <a:miter lim="800000"/>
          </a:ln>
          <a:effectLst>
            <a:innerShdw blurRad="76200">
              <a:srgbClr val="000000"/>
            </a:innerShdw>
          </a:effectLst>
        </p:spPr>
      </p:pic>
      <p:pic>
        <p:nvPicPr>
          <p:cNvPr id="16" name="Picture 15">
            <a:extLst>
              <a:ext uri="{FF2B5EF4-FFF2-40B4-BE49-F238E27FC236}">
                <a16:creationId xmlns:a16="http://schemas.microsoft.com/office/drawing/2014/main" id="{6B8F1012-6DEE-4829-9F32-620A711094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7976" y="3174136"/>
            <a:ext cx="777240" cy="606425"/>
          </a:xfrm>
          <a:prstGeom prst="rect">
            <a:avLst/>
          </a:prstGeom>
        </p:spPr>
      </p:pic>
    </p:spTree>
    <p:extLst>
      <p:ext uri="{BB962C8B-B14F-4D97-AF65-F5344CB8AC3E}">
        <p14:creationId xmlns:p14="http://schemas.microsoft.com/office/powerpoint/2010/main" val="2176947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9245B-04DE-F04F-CBEA-89C9E5C52B7D}"/>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1E0797BF-E2B3-CEDE-EB83-7CBFDB59E4A6}"/>
              </a:ext>
            </a:extLst>
          </p:cNvPr>
          <p:cNvPicPr>
            <a:picLocks noChangeAspect="1"/>
          </p:cNvPicPr>
          <p:nvPr/>
        </p:nvPicPr>
        <p:blipFill>
          <a:blip r:embed="rId2"/>
          <a:stretch>
            <a:fillRect/>
          </a:stretch>
        </p:blipFill>
        <p:spPr>
          <a:xfrm>
            <a:off x="3290421" y="974689"/>
            <a:ext cx="4605945" cy="4908621"/>
          </a:xfrm>
          <a:prstGeom prst="rect">
            <a:avLst/>
          </a:prstGeom>
          <a:ln w="228600" cap="sq" cmpd="thickThin">
            <a:solidFill>
              <a:srgbClr val="000000"/>
            </a:solidFill>
            <a:prstDash val="solid"/>
            <a:miter lim="800000"/>
          </a:ln>
          <a:effectLst>
            <a:innerShdw blurRad="76200">
              <a:srgbClr val="000000"/>
            </a:innerShdw>
          </a:effectLst>
        </p:spPr>
      </p:pic>
      <p:sp>
        <p:nvSpPr>
          <p:cNvPr id="4" name="TextBox 3">
            <a:extLst>
              <a:ext uri="{FF2B5EF4-FFF2-40B4-BE49-F238E27FC236}">
                <a16:creationId xmlns:a16="http://schemas.microsoft.com/office/drawing/2014/main" id="{52587F36-6C61-AE62-F02E-3A43253AB113}"/>
              </a:ext>
            </a:extLst>
          </p:cNvPr>
          <p:cNvSpPr txBox="1"/>
          <p:nvPr/>
        </p:nvSpPr>
        <p:spPr>
          <a:xfrm>
            <a:off x="1105319" y="1276141"/>
            <a:ext cx="1879041" cy="461665"/>
          </a:xfrm>
          <a:prstGeom prst="rect">
            <a:avLst/>
          </a:prstGeom>
          <a:noFill/>
        </p:spPr>
        <p:txBody>
          <a:bodyPr wrap="square" rtlCol="0">
            <a:spAutoFit/>
          </a:bodyPr>
          <a:lstStyle/>
          <a:p>
            <a:r>
              <a:rPr lang="en-US" sz="2400" dirty="0">
                <a:solidFill>
                  <a:srgbClr val="FF0000"/>
                </a:solidFill>
                <a:latin typeface="Amasis MT Pro Black" panose="02040A04050005020304" pitchFamily="18" charset="0"/>
              </a:rPr>
              <a:t>Output:</a:t>
            </a:r>
            <a:endParaRPr lang="en-IN" sz="2400" dirty="0">
              <a:solidFill>
                <a:srgbClr val="FF0000"/>
              </a:solidFill>
              <a:latin typeface="Amasis MT Pro Black" panose="02040A04050005020304" pitchFamily="18" charset="0"/>
            </a:endParaRPr>
          </a:p>
        </p:txBody>
      </p:sp>
    </p:spTree>
    <p:extLst>
      <p:ext uri="{BB962C8B-B14F-4D97-AF65-F5344CB8AC3E}">
        <p14:creationId xmlns:p14="http://schemas.microsoft.com/office/powerpoint/2010/main" val="405717715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67</TotalTime>
  <Words>353</Words>
  <Application>Microsoft Office PowerPoint</Application>
  <PresentationFormat>Widescreen</PresentationFormat>
  <Paragraphs>46</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Amasis MT Pro Black</vt:lpstr>
      <vt:lpstr>Amasis MT Pro Medium</vt:lpstr>
      <vt:lpstr>Arial</vt:lpstr>
      <vt:lpstr>Garamond</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Jatin Kumar</dc:creator>
  <cp:lastModifiedBy>Jatin Kumar</cp:lastModifiedBy>
  <cp:revision>5</cp:revision>
  <dcterms:created xsi:type="dcterms:W3CDTF">2025-07-01T00:49:48Z</dcterms:created>
  <dcterms:modified xsi:type="dcterms:W3CDTF">2025-07-01T02:02:15Z</dcterms:modified>
</cp:coreProperties>
</file>